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9"/>
  </p:notesMasterIdLst>
  <p:sldIdLst>
    <p:sldId id="257" r:id="rId2"/>
    <p:sldId id="278" r:id="rId3"/>
    <p:sldId id="274" r:id="rId4"/>
    <p:sldId id="275" r:id="rId5"/>
    <p:sldId id="276" r:id="rId6"/>
    <p:sldId id="277" r:id="rId7"/>
    <p:sldId id="261" r:id="rId8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9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2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000"/>
              <a:t>Vyjádření z hlediska správce sítí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2.7444682804742288E-2"/>
          <c:y val="6.6796876142990486E-2"/>
          <c:w val="0.69210322524593182"/>
          <c:h val="0.9009610311414834"/>
        </c:manualLayout>
      </c:layout>
      <c:pieChart>
        <c:varyColors val="1"/>
        <c:ser>
          <c:idx val="0"/>
          <c:order val="0"/>
          <c:spPr>
            <a:solidFill>
              <a:srgbClr val="FF0000"/>
            </a:solidFill>
          </c:spPr>
          <c:explosion val="22"/>
          <c:dPt>
            <c:idx val="0"/>
            <c:bubble3D val="0"/>
            <c:explosion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E58-4E90-9C1E-44AB17685E83}"/>
              </c:ext>
            </c:extLst>
          </c:dPt>
          <c:dPt>
            <c:idx val="1"/>
            <c:bubble3D val="0"/>
            <c:explosion val="0"/>
            <c:spPr>
              <a:solidFill>
                <a:srgbClr val="FF6D6D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E58-4E90-9C1E-44AB17685E83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vyjádření!$A$5:$A$6</c:f>
              <c:strCache>
                <c:ptCount val="2"/>
                <c:pt idx="0">
                  <c:v>Zpracováno ručně</c:v>
                </c:pt>
                <c:pt idx="1">
                  <c:v>Zpracováno automaticky</c:v>
                </c:pt>
              </c:strCache>
            </c:strRef>
          </c:cat>
          <c:val>
            <c:numRef>
              <c:f>vyjádření!$B$5:$B$6</c:f>
              <c:numCache>
                <c:formatCode>General</c:formatCode>
                <c:ptCount val="2"/>
                <c:pt idx="0">
                  <c:v>715</c:v>
                </c:pt>
                <c:pt idx="1">
                  <c:v>597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E58-4E90-9C1E-44AB17685E8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200" dirty="0"/>
              <a:t>Plán instalace dálkových odečtů vodoměrů (počet OM)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'GRRAF mIFRI'!$D$35</c:f>
              <c:strCache>
                <c:ptCount val="1"/>
                <c:pt idx="0">
                  <c:v>dálkový odečet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'GRRAF mIFRI'!$E$34:$J$34</c:f>
              <c:numCache>
                <c:formatCode>General</c:formatCode>
                <c:ptCount val="6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  <c:pt idx="5">
                  <c:v>2029</c:v>
                </c:pt>
              </c:numCache>
            </c:numRef>
          </c:cat>
          <c:val>
            <c:numRef>
              <c:f>'GRRAF mIFRI'!$E$35:$J$35</c:f>
              <c:numCache>
                <c:formatCode>#,##0</c:formatCode>
                <c:ptCount val="6"/>
                <c:pt idx="0">
                  <c:v>945</c:v>
                </c:pt>
                <c:pt idx="1">
                  <c:v>3975</c:v>
                </c:pt>
                <c:pt idx="2">
                  <c:v>4964</c:v>
                </c:pt>
                <c:pt idx="3">
                  <c:v>5761</c:v>
                </c:pt>
                <c:pt idx="4">
                  <c:v>6856</c:v>
                </c:pt>
                <c:pt idx="5">
                  <c:v>8034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A7-4AE7-B38E-A264C97FA199}"/>
            </c:ext>
          </c:extLst>
        </c:ser>
        <c:ser>
          <c:idx val="1"/>
          <c:order val="1"/>
          <c:tx>
            <c:strRef>
              <c:f>'GRRAF mIFRI'!$D$36</c:f>
              <c:strCache>
                <c:ptCount val="1"/>
                <c:pt idx="0">
                  <c:v>fyzický odečet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'GRRAF mIFRI'!$E$34:$J$34</c:f>
              <c:numCache>
                <c:formatCode>General</c:formatCode>
                <c:ptCount val="6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  <c:pt idx="5">
                  <c:v>2029</c:v>
                </c:pt>
              </c:numCache>
            </c:numRef>
          </c:cat>
          <c:val>
            <c:numRef>
              <c:f>'GRRAF mIFRI'!$E$36:$J$36</c:f>
              <c:numCache>
                <c:formatCode>#,##0</c:formatCode>
                <c:ptCount val="6"/>
                <c:pt idx="0">
                  <c:v>11896</c:v>
                </c:pt>
                <c:pt idx="1">
                  <c:v>8866</c:v>
                </c:pt>
                <c:pt idx="2">
                  <c:v>7877</c:v>
                </c:pt>
                <c:pt idx="3">
                  <c:v>7080</c:v>
                </c:pt>
                <c:pt idx="4">
                  <c:v>5985</c:v>
                </c:pt>
                <c:pt idx="5">
                  <c:v>4807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A7-4AE7-B38E-A264C97FA19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116173280"/>
        <c:axId val="2116174944"/>
      </c:barChart>
      <c:catAx>
        <c:axId val="2116173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16174944"/>
        <c:crosses val="autoZero"/>
        <c:auto val="1"/>
        <c:lblAlgn val="ctr"/>
        <c:lblOffset val="100"/>
        <c:noMultiLvlLbl val="0"/>
      </c:catAx>
      <c:valAx>
        <c:axId val="211617494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crossAx val="2116173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Email kontakty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2.6367026446283637E-2"/>
          <c:y val="4.1742331489987593E-2"/>
          <c:w val="0.46477498162674197"/>
          <c:h val="0.9540743966671873"/>
        </c:manualLayout>
      </c:layout>
      <c:pieChart>
        <c:varyColors val="1"/>
        <c:ser>
          <c:idx val="0"/>
          <c:order val="0"/>
          <c:spPr>
            <a:solidFill>
              <a:srgbClr val="00B050"/>
            </a:solidFill>
          </c:spPr>
          <c:explosion val="22"/>
          <c:dPt>
            <c:idx val="0"/>
            <c:bubble3D val="0"/>
            <c:explosion val="0"/>
            <c:spPr>
              <a:solidFill>
                <a:srgbClr val="00B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90F-49BC-B521-8B2B06C22B99}"/>
              </c:ext>
            </c:extLst>
          </c:dPt>
          <c:dPt>
            <c:idx val="1"/>
            <c:bubble3D val="0"/>
            <c:explosion val="0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90F-49BC-B521-8B2B06C22B99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kontakty!$A$5:$A$6</c:f>
              <c:strCache>
                <c:ptCount val="2"/>
                <c:pt idx="0">
                  <c:v>Máme email kontakt</c:v>
                </c:pt>
                <c:pt idx="1">
                  <c:v>Nemáme email kontakt</c:v>
                </c:pt>
              </c:strCache>
            </c:strRef>
          </c:cat>
          <c:val>
            <c:numRef>
              <c:f>kontakty!$B$5:$B$6</c:f>
              <c:numCache>
                <c:formatCode>General</c:formatCode>
                <c:ptCount val="2"/>
                <c:pt idx="0">
                  <c:v>10230</c:v>
                </c:pt>
                <c:pt idx="1">
                  <c:v>2982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90F-49BC-B521-8B2B06C22B99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6406930969850011"/>
          <c:y val="0.39856202598213625"/>
          <c:w val="0.42005766781555137"/>
          <c:h val="0.3639750532050386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Mobil</a:t>
            </a:r>
            <a:r>
              <a:rPr lang="cs-CZ" baseline="0"/>
              <a:t> kontakt</a:t>
            </a:r>
            <a:endParaRPr lang="cs-CZ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4.5651386420736247E-2"/>
          <c:y val="0.15117998659242995"/>
          <c:w val="0.48562836337535292"/>
          <c:h val="0.80173896986508131"/>
        </c:manualLayout>
      </c:layout>
      <c:pieChart>
        <c:varyColors val="1"/>
        <c:ser>
          <c:idx val="0"/>
          <c:order val="0"/>
          <c:spPr>
            <a:solidFill>
              <a:srgbClr val="FFC000"/>
            </a:solidFill>
          </c:spPr>
          <c:dPt>
            <c:idx val="0"/>
            <c:bubble3D val="0"/>
            <c:spPr>
              <a:solidFill>
                <a:srgbClr val="0070C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B38F-4AE3-9641-AD5F8FC9A218}"/>
              </c:ext>
            </c:extLst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38F-4AE3-9641-AD5F8FC9A218}"/>
              </c:ext>
            </c:extLst>
          </c:dPt>
          <c:dLbls>
            <c:dLbl>
              <c:idx val="1"/>
              <c:layout>
                <c:manualLayout>
                  <c:x val="4.19359422177491E-2"/>
                  <c:y val="0.15227498736570971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38F-4AE3-9641-AD5F8FC9A218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kontakty!$A$26:$A$27</c:f>
              <c:strCache>
                <c:ptCount val="2"/>
                <c:pt idx="0">
                  <c:v>Máme mobil kontakt</c:v>
                </c:pt>
                <c:pt idx="1">
                  <c:v>Nemáme mobil kontakt</c:v>
                </c:pt>
              </c:strCache>
            </c:strRef>
          </c:cat>
          <c:val>
            <c:numRef>
              <c:f>kontakty!$B$26:$B$27</c:f>
              <c:numCache>
                <c:formatCode>General</c:formatCode>
                <c:ptCount val="2"/>
                <c:pt idx="0">
                  <c:v>12182</c:v>
                </c:pt>
                <c:pt idx="1">
                  <c:v>1030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38F-4AE3-9641-AD5F8FC9A21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1595852934185926"/>
          <c:y val="0.40088915472094988"/>
          <c:w val="0.45829489194994211"/>
          <c:h val="0.3556249573486731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Zasílání</a:t>
            </a:r>
            <a:r>
              <a:rPr lang="cs-CZ" baseline="0"/>
              <a:t> faktur emailem</a:t>
            </a:r>
            <a:endParaRPr lang="cs-CZ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5.5953465276299921E-2"/>
          <c:y val="0.16250175623110796"/>
          <c:w val="0.3833125405088369"/>
          <c:h val="0.78651736360607427"/>
        </c:manualLayout>
      </c:layout>
      <c:pieChart>
        <c:varyColors val="1"/>
        <c:ser>
          <c:idx val="0"/>
          <c:order val="0"/>
          <c:spPr>
            <a:solidFill>
              <a:srgbClr val="CC99FF"/>
            </a:solidFill>
          </c:spPr>
          <c:dPt>
            <c:idx val="0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159-4490-A644-A3A6EFE807F8}"/>
              </c:ext>
            </c:extLst>
          </c:dPt>
          <c:dPt>
            <c:idx val="1"/>
            <c:bubble3D val="0"/>
            <c:spPr>
              <a:solidFill>
                <a:srgbClr val="CC99FF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159-4490-A644-A3A6EFE807F8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kontakty!$A$64:$A$65</c:f>
              <c:strCache>
                <c:ptCount val="2"/>
                <c:pt idx="0">
                  <c:v>FA jsou zasílány emailem</c:v>
                </c:pt>
                <c:pt idx="1">
                  <c:v>FA nejsou zasílány emailem</c:v>
                </c:pt>
              </c:strCache>
            </c:strRef>
          </c:cat>
          <c:val>
            <c:numRef>
              <c:f>kontakty!$B$64:$B$65</c:f>
              <c:numCache>
                <c:formatCode>General</c:formatCode>
                <c:ptCount val="2"/>
                <c:pt idx="0">
                  <c:v>7733</c:v>
                </c:pt>
                <c:pt idx="1">
                  <c:v>5479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159-4490-A644-A3A6EFE807F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2898971412357243"/>
          <c:y val="0.42697491096441226"/>
          <c:w val="0.45639043768177628"/>
          <c:h val="0.2859890892887966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400" dirty="0">
                <a:latin typeface="Verdana" panose="020B0604030504040204" pitchFamily="34" charset="0"/>
                <a:ea typeface="Verdana" panose="020B0604030504040204" pitchFamily="34" charset="0"/>
              </a:rPr>
              <a:t>Plán  vozového parku</a:t>
            </a:r>
          </a:p>
        </c:rich>
      </c:tx>
      <c:layout>
        <c:manualLayout>
          <c:xMode val="edge"/>
          <c:yMode val="edge"/>
          <c:x val="0.31165264450084329"/>
          <c:y val="2.43154292822645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'suma vozidel'!$A$19</c:f>
              <c:strCache>
                <c:ptCount val="1"/>
                <c:pt idx="0">
                  <c:v>Elektro</c:v>
                </c:pt>
              </c:strCache>
            </c:strRef>
          </c:tx>
          <c:spPr>
            <a:solidFill>
              <a:srgbClr val="00B05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'suma vozidel'!$B$18:$K$18</c:f>
              <c:strCache>
                <c:ptCount val="10"/>
                <c:pt idx="0">
                  <c:v>2025/26</c:v>
                </c:pt>
                <c:pt idx="1">
                  <c:v>2026/27</c:v>
                </c:pt>
                <c:pt idx="2">
                  <c:v>2027/28</c:v>
                </c:pt>
                <c:pt idx="3">
                  <c:v>2028/29</c:v>
                </c:pt>
                <c:pt idx="4">
                  <c:v>2029/30</c:v>
                </c:pt>
                <c:pt idx="5">
                  <c:v>2030/31</c:v>
                </c:pt>
                <c:pt idx="6">
                  <c:v>2031/32</c:v>
                </c:pt>
                <c:pt idx="7">
                  <c:v>2032/33</c:v>
                </c:pt>
                <c:pt idx="8">
                  <c:v>2033/34</c:v>
                </c:pt>
                <c:pt idx="9">
                  <c:v>2034/35</c:v>
                </c:pt>
              </c:strCache>
            </c:strRef>
          </c:cat>
          <c:val>
            <c:numRef>
              <c:f>'suma vozidel'!$B$19:$K$19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5</c:v>
                </c:pt>
                <c:pt idx="5">
                  <c:v>9</c:v>
                </c:pt>
                <c:pt idx="6">
                  <c:v>13</c:v>
                </c:pt>
                <c:pt idx="7">
                  <c:v>18</c:v>
                </c:pt>
                <c:pt idx="8">
                  <c:v>18</c:v>
                </c:pt>
                <c:pt idx="9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57-4765-8528-033B804DB953}"/>
            </c:ext>
          </c:extLst>
        </c:ser>
        <c:ser>
          <c:idx val="1"/>
          <c:order val="1"/>
          <c:tx>
            <c:strRef>
              <c:f>'suma vozidel'!$A$20</c:f>
              <c:strCache>
                <c:ptCount val="1"/>
                <c:pt idx="0">
                  <c:v>Diesel - nové 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'suma vozidel'!$B$18:$K$18</c:f>
              <c:strCache>
                <c:ptCount val="10"/>
                <c:pt idx="0">
                  <c:v>2025/26</c:v>
                </c:pt>
                <c:pt idx="1">
                  <c:v>2026/27</c:v>
                </c:pt>
                <c:pt idx="2">
                  <c:v>2027/28</c:v>
                </c:pt>
                <c:pt idx="3">
                  <c:v>2028/29</c:v>
                </c:pt>
                <c:pt idx="4">
                  <c:v>2029/30</c:v>
                </c:pt>
                <c:pt idx="5">
                  <c:v>2030/31</c:v>
                </c:pt>
                <c:pt idx="6">
                  <c:v>2031/32</c:v>
                </c:pt>
                <c:pt idx="7">
                  <c:v>2032/33</c:v>
                </c:pt>
                <c:pt idx="8">
                  <c:v>2033/34</c:v>
                </c:pt>
                <c:pt idx="9">
                  <c:v>2034/35</c:v>
                </c:pt>
              </c:strCache>
            </c:strRef>
          </c:cat>
          <c:val>
            <c:numRef>
              <c:f>'suma vozidel'!$B$20:$K$20</c:f>
              <c:numCache>
                <c:formatCode>General</c:formatCode>
                <c:ptCount val="10"/>
                <c:pt idx="0">
                  <c:v>3</c:v>
                </c:pt>
                <c:pt idx="1">
                  <c:v>5</c:v>
                </c:pt>
                <c:pt idx="2">
                  <c:v>9</c:v>
                </c:pt>
                <c:pt idx="3">
                  <c:v>11</c:v>
                </c:pt>
                <c:pt idx="4">
                  <c:v>13</c:v>
                </c:pt>
                <c:pt idx="5">
                  <c:v>15</c:v>
                </c:pt>
                <c:pt idx="6">
                  <c:v>16</c:v>
                </c:pt>
                <c:pt idx="7">
                  <c:v>17</c:v>
                </c:pt>
                <c:pt idx="8">
                  <c:v>20</c:v>
                </c:pt>
                <c:pt idx="9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57-4765-8528-033B804DB953}"/>
            </c:ext>
          </c:extLst>
        </c:ser>
        <c:ser>
          <c:idx val="2"/>
          <c:order val="2"/>
          <c:tx>
            <c:strRef>
              <c:f>'suma vozidel'!$A$21</c:f>
              <c:strCache>
                <c:ptCount val="1"/>
                <c:pt idx="0">
                  <c:v>Diesel - přechod 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'suma vozidel'!$B$18:$K$18</c:f>
              <c:strCache>
                <c:ptCount val="10"/>
                <c:pt idx="0">
                  <c:v>2025/26</c:v>
                </c:pt>
                <c:pt idx="1">
                  <c:v>2026/27</c:v>
                </c:pt>
                <c:pt idx="2">
                  <c:v>2027/28</c:v>
                </c:pt>
                <c:pt idx="3">
                  <c:v>2028/29</c:v>
                </c:pt>
                <c:pt idx="4">
                  <c:v>2029/30</c:v>
                </c:pt>
                <c:pt idx="5">
                  <c:v>2030/31</c:v>
                </c:pt>
                <c:pt idx="6">
                  <c:v>2031/32</c:v>
                </c:pt>
                <c:pt idx="7">
                  <c:v>2032/33</c:v>
                </c:pt>
                <c:pt idx="8">
                  <c:v>2033/34</c:v>
                </c:pt>
                <c:pt idx="9">
                  <c:v>2034/35</c:v>
                </c:pt>
              </c:strCache>
            </c:strRef>
          </c:cat>
          <c:val>
            <c:numRef>
              <c:f>'suma vozidel'!$B$21:$K$21</c:f>
              <c:numCache>
                <c:formatCode>General</c:formatCode>
                <c:ptCount val="10"/>
                <c:pt idx="8">
                  <c:v>12</c:v>
                </c:pt>
                <c:pt idx="9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57-4765-8528-033B804DB953}"/>
            </c:ext>
          </c:extLst>
        </c:ser>
        <c:ser>
          <c:idx val="3"/>
          <c:order val="3"/>
          <c:tx>
            <c:strRef>
              <c:f>'suma vozidel'!$A$22</c:f>
              <c:strCache>
                <c:ptCount val="1"/>
                <c:pt idx="0">
                  <c:v>Neekologické palivo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'suma vozidel'!$B$18:$K$18</c:f>
              <c:strCache>
                <c:ptCount val="10"/>
                <c:pt idx="0">
                  <c:v>2025/26</c:v>
                </c:pt>
                <c:pt idx="1">
                  <c:v>2026/27</c:v>
                </c:pt>
                <c:pt idx="2">
                  <c:v>2027/28</c:v>
                </c:pt>
                <c:pt idx="3">
                  <c:v>2028/29</c:v>
                </c:pt>
                <c:pt idx="4">
                  <c:v>2029/30</c:v>
                </c:pt>
                <c:pt idx="5">
                  <c:v>2030/31</c:v>
                </c:pt>
                <c:pt idx="6">
                  <c:v>2031/32</c:v>
                </c:pt>
                <c:pt idx="7">
                  <c:v>2032/33</c:v>
                </c:pt>
                <c:pt idx="8">
                  <c:v>2033/34</c:v>
                </c:pt>
                <c:pt idx="9">
                  <c:v>2034/35</c:v>
                </c:pt>
              </c:strCache>
            </c:strRef>
          </c:cat>
          <c:val>
            <c:numRef>
              <c:f>'suma vozidel'!$B$22:$K$22</c:f>
              <c:numCache>
                <c:formatCode>General</c:formatCode>
                <c:ptCount val="10"/>
                <c:pt idx="0">
                  <c:v>48</c:v>
                </c:pt>
                <c:pt idx="1">
                  <c:v>46</c:v>
                </c:pt>
                <c:pt idx="2">
                  <c:v>41</c:v>
                </c:pt>
                <c:pt idx="3">
                  <c:v>38</c:v>
                </c:pt>
                <c:pt idx="4">
                  <c:v>34</c:v>
                </c:pt>
                <c:pt idx="5">
                  <c:v>26</c:v>
                </c:pt>
                <c:pt idx="6">
                  <c:v>21</c:v>
                </c:pt>
                <c:pt idx="7">
                  <c:v>15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357-4765-8528-033B804DB95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71740560"/>
        <c:axId val="471743472"/>
      </c:barChart>
      <c:catAx>
        <c:axId val="471740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71743472"/>
        <c:crosses val="autoZero"/>
        <c:auto val="1"/>
        <c:lblAlgn val="ctr"/>
        <c:lblOffset val="100"/>
        <c:noMultiLvlLbl val="0"/>
      </c:catAx>
      <c:valAx>
        <c:axId val="471743472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71740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269CBF-F3ED-4742-AF08-28BB3B597A5A}" type="datetimeFigureOut">
              <a:rPr lang="cs-CZ" smtClean="0"/>
              <a:t>15.10.2025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D34DB-77F4-41FF-A1AC-F3E3AE1DF3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064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7">
            <a:extLst>
              <a:ext uri="{FF2B5EF4-FFF2-40B4-BE49-F238E27FC236}">
                <a16:creationId xmlns:a16="http://schemas.microsoft.com/office/drawing/2014/main" id="{4708667C-DC55-46DC-89C0-BB1FC2C35F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54" r="454"/>
          <a:stretch/>
        </p:blipFill>
        <p:spPr>
          <a:xfrm>
            <a:off x="8625911" y="58056"/>
            <a:ext cx="3504203" cy="6738984"/>
          </a:xfrm>
          <a:prstGeom prst="rect">
            <a:avLst/>
          </a:prstGeom>
        </p:spPr>
      </p:pic>
      <p:sp>
        <p:nvSpPr>
          <p:cNvPr id="3" name="Podnadpis 2">
            <a:extLst>
              <a:ext uri="{FF2B5EF4-FFF2-40B4-BE49-F238E27FC236}">
                <a16:creationId xmlns:a16="http://schemas.microsoft.com/office/drawing/2014/main" id="{BBC984C7-14EF-4507-82FD-B6FCFB5D70B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38225" y="3331370"/>
            <a:ext cx="10515600" cy="1245812"/>
          </a:xfrm>
        </p:spPr>
        <p:txBody>
          <a:bodyPr>
            <a:normAutofit/>
          </a:bodyPr>
          <a:lstStyle>
            <a:lvl1pPr marL="0" indent="0" algn="l">
              <a:buNone/>
              <a:defRPr sz="3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podtitul prezentace – font 30</a:t>
            </a:r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1186B0BA-5EE9-4809-B844-9D7F6C679E8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8225" y="1604378"/>
            <a:ext cx="10515600" cy="1325563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Název prezentace – font 36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F3510CD8-9EE6-447D-A0EA-F4D8A336950A}"/>
              </a:ext>
            </a:extLst>
          </p:cNvPr>
          <p:cNvSpPr/>
          <p:nvPr userDrawn="1"/>
        </p:nvSpPr>
        <p:spPr>
          <a:xfrm>
            <a:off x="9402406" y="5575815"/>
            <a:ext cx="2789596" cy="94796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81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Zástupný text 17">
            <a:extLst>
              <a:ext uri="{FF2B5EF4-FFF2-40B4-BE49-F238E27FC236}">
                <a16:creationId xmlns:a16="http://schemas.microsoft.com/office/drawing/2014/main" id="{B0805175-A1E0-4365-960A-5224146ED56F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038225" y="4864408"/>
            <a:ext cx="6505575" cy="66675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/>
              <a:t>autor prezentace – font 22</a:t>
            </a:r>
          </a:p>
        </p:txBody>
      </p:sp>
      <p:pic>
        <p:nvPicPr>
          <p:cNvPr id="17" name="Obrázek 16">
            <a:extLst>
              <a:ext uri="{FF2B5EF4-FFF2-40B4-BE49-F238E27FC236}">
                <a16:creationId xmlns:a16="http://schemas.microsoft.com/office/drawing/2014/main" id="{93766092-568E-4472-8A8B-820C70E568D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51865" y="5889595"/>
            <a:ext cx="2090679" cy="32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52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24996F-2D73-49B2-ABC7-6A1587EE1E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0000"/>
            <a:ext cx="10515600" cy="1321163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Nadpis – font 24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9445372-804E-458A-A2D3-933269D75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EE33F90-7ADA-42B1-9F35-52A90C50B2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BC0B5882-A172-4B60-A23C-51199085CC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82BCEDC-CDD7-468E-8FDD-2F34E031C4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BFBB832-65F6-4FA5-AF94-11C5293F4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7D20-495D-46EE-A011-9ADBD9738981}" type="datetimeFigureOut">
              <a:rPr lang="cs-CZ" smtClean="0"/>
              <a:t>15.10.2025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3B6F3572-D181-4E78-BF3C-AD2783C8D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7B6720C2-E71A-42F4-B989-F720D5BB9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AF06-4F6D-43C5-AD58-22AF19871947}" type="slidenum">
              <a:rPr lang="cs-CZ" smtClean="0"/>
              <a:t>‹#›</a:t>
            </a:fld>
            <a:endParaRPr lang="cs-CZ"/>
          </a:p>
        </p:txBody>
      </p:sp>
      <p:pic>
        <p:nvPicPr>
          <p:cNvPr id="12" name="Grafický objekt 5">
            <a:extLst>
              <a:ext uri="{FF2B5EF4-FFF2-40B4-BE49-F238E27FC236}">
                <a16:creationId xmlns:a16="http://schemas.microsoft.com/office/drawing/2014/main" id="{0BCE59B1-C4E9-4CF3-BB04-87A5AF0F8B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4345" y="6485338"/>
            <a:ext cx="1871224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127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54AC53-C686-44D7-BB8D-A458E0FA40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0000"/>
            <a:ext cx="10512424" cy="1063625"/>
          </a:xfrm>
        </p:spPr>
        <p:txBody>
          <a:bodyPr anchor="t"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Nadpis – font 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7FA3D5-6D54-4396-97CE-F427D2AAD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645921"/>
            <a:ext cx="6172200" cy="421512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32EDC35-72D8-4EBB-BD87-2E99471C97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645921"/>
            <a:ext cx="3932237" cy="422306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44A3977-E9CE-45E0-98EA-435E8886B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7D20-495D-46EE-A011-9ADBD9738981}" type="datetimeFigureOut">
              <a:rPr lang="cs-CZ" smtClean="0"/>
              <a:t>15.10.2025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5A3CE7E-74EE-4F6F-B0BD-A6E1AB86F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06BA43F-FC1B-45CC-BE17-3601069B7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AF06-4F6D-43C5-AD58-22AF19871947}" type="slidenum">
              <a:rPr lang="cs-CZ" smtClean="0"/>
              <a:t>‹#›</a:t>
            </a:fld>
            <a:endParaRPr lang="cs-CZ"/>
          </a:p>
        </p:txBody>
      </p:sp>
      <p:pic>
        <p:nvPicPr>
          <p:cNvPr id="9" name="Grafický objekt 5">
            <a:extLst>
              <a:ext uri="{FF2B5EF4-FFF2-40B4-BE49-F238E27FC236}">
                <a16:creationId xmlns:a16="http://schemas.microsoft.com/office/drawing/2014/main" id="{8838D51E-D166-4546-8D6D-9ECFC2CE0F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4345" y="6485338"/>
            <a:ext cx="1871224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984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 a po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1F0A2E-975D-444E-B4D8-86D41604A54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0000"/>
            <a:ext cx="10515600" cy="1063625"/>
          </a:xfrm>
        </p:spPr>
        <p:txBody>
          <a:bodyPr anchor="t"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Nadpis – font 24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25BBB0C-4F18-4295-BE60-97853CAA7B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645919"/>
            <a:ext cx="6172200" cy="421513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61C9315-7EE3-4B59-A03D-CC95828B8F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645919"/>
            <a:ext cx="3932237" cy="422306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E2A799-032C-488D-8F1D-53639CE33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7D20-495D-46EE-A011-9ADBD9738981}" type="datetimeFigureOut">
              <a:rPr lang="cs-CZ" smtClean="0"/>
              <a:t>15.10.2025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B476CCB-BA7D-424A-ACB1-BF7405F20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7D6F791-18EB-4DEF-9BC6-2C2755780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AF06-4F6D-43C5-AD58-22AF19871947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Grafický objekt 5">
            <a:extLst>
              <a:ext uri="{FF2B5EF4-FFF2-40B4-BE49-F238E27FC236}">
                <a16:creationId xmlns:a16="http://schemas.microsoft.com/office/drawing/2014/main" id="{AC9F9C25-FA6A-41DE-91F1-4EF548E75BC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4345" y="6485338"/>
            <a:ext cx="1871224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923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1F0A2E-975D-444E-B4D8-86D41604A54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0000"/>
            <a:ext cx="10515600" cy="1063625"/>
          </a:xfrm>
        </p:spPr>
        <p:txBody>
          <a:bodyPr anchor="t"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Nadpis – font 24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25BBB0C-4F18-4295-BE60-97853CAA7B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38200" y="1700213"/>
            <a:ext cx="10515600" cy="44910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E2A799-032C-488D-8F1D-53639CE33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7D20-495D-46EE-A011-9ADBD9738981}" type="datetimeFigureOut">
              <a:rPr lang="cs-CZ" smtClean="0"/>
              <a:t>15.10.2025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B476CCB-BA7D-424A-ACB1-BF7405F20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7D6F791-18EB-4DEF-9BC6-2C2755780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AF06-4F6D-43C5-AD58-22AF19871947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Grafický objekt 5">
            <a:extLst>
              <a:ext uri="{FF2B5EF4-FFF2-40B4-BE49-F238E27FC236}">
                <a16:creationId xmlns:a16="http://schemas.microsoft.com/office/drawing/2014/main" id="{14C9592A-BEE7-4B54-96CD-B5BA426E6F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4345" y="6485338"/>
            <a:ext cx="1871224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232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5AC14F-ED06-467F-A5C6-E584F401E1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0000"/>
            <a:ext cx="10515600" cy="1177592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Nadpis – font 24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72E631A-A31A-4555-BDBF-396BA009F0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046204-3A9F-4822-B039-8212FADBA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7D20-495D-46EE-A011-9ADBD9738981}" type="datetimeFigureOut">
              <a:rPr lang="cs-CZ" smtClean="0"/>
              <a:t>15.10.2025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3237DB1-5748-4080-9743-431E592EF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16A5A7E-0669-4B91-BBC5-DC61766DD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AF06-4F6D-43C5-AD58-22AF19871947}" type="slidenum">
              <a:rPr lang="cs-CZ" smtClean="0"/>
              <a:t>‹#›</a:t>
            </a:fld>
            <a:endParaRPr lang="cs-CZ"/>
          </a:p>
        </p:txBody>
      </p:sp>
      <p:pic>
        <p:nvPicPr>
          <p:cNvPr id="9" name="Grafický objekt 5">
            <a:extLst>
              <a:ext uri="{FF2B5EF4-FFF2-40B4-BE49-F238E27FC236}">
                <a16:creationId xmlns:a16="http://schemas.microsoft.com/office/drawing/2014/main" id="{AF9D6211-C291-424C-B172-C9FF5C01257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4345" y="6485338"/>
            <a:ext cx="1871224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258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BA58352-5200-4097-908E-6F1EA4E8A2D7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Nadpis – font 24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3188358-208B-4007-9107-765A26243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B62DC41-B818-4F38-8332-129013272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7D20-495D-46EE-A011-9ADBD9738981}" type="datetimeFigureOut">
              <a:rPr lang="cs-CZ" smtClean="0"/>
              <a:t>15.10.2025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767FE6F-0097-4E9D-9DC7-1073F626F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A54B63C-EFF8-4B33-8BA2-28083345B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AF06-4F6D-43C5-AD58-22AF19871947}" type="slidenum">
              <a:rPr lang="cs-CZ" smtClean="0"/>
              <a:t>‹#›</a:t>
            </a:fld>
            <a:endParaRPr lang="cs-CZ"/>
          </a:p>
        </p:txBody>
      </p:sp>
      <p:pic>
        <p:nvPicPr>
          <p:cNvPr id="9" name="Grafický objekt 5">
            <a:extLst>
              <a:ext uri="{FF2B5EF4-FFF2-40B4-BE49-F238E27FC236}">
                <a16:creationId xmlns:a16="http://schemas.microsoft.com/office/drawing/2014/main" id="{8CDC3E6A-9ED2-4B94-BC57-BC81F8D395A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4345" y="6485338"/>
            <a:ext cx="1871224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031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ý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BBC984C7-14EF-4507-82FD-B6FCFB5D70B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38225" y="3331370"/>
            <a:ext cx="9144000" cy="1245812"/>
          </a:xfrm>
        </p:spPr>
        <p:txBody>
          <a:bodyPr>
            <a:normAutofit/>
          </a:bodyPr>
          <a:lstStyle>
            <a:lvl1pPr marL="0" indent="0" algn="l">
              <a:buNone/>
              <a:defRPr sz="3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autor, kontakt – font 30</a:t>
            </a:r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1186B0BA-5EE9-4809-B844-9D7F6C679E8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8225" y="1625810"/>
            <a:ext cx="10515600" cy="1325563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Závěrečný slide – font 36</a:t>
            </a:r>
          </a:p>
        </p:txBody>
      </p:sp>
      <p:pic>
        <p:nvPicPr>
          <p:cNvPr id="9" name="Grafický objekt 8">
            <a:extLst>
              <a:ext uri="{FF2B5EF4-FFF2-40B4-BE49-F238E27FC236}">
                <a16:creationId xmlns:a16="http://schemas.microsoft.com/office/drawing/2014/main" id="{6A576905-0E91-4934-A83C-5CC520A7F88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r="17168" b="19743"/>
          <a:stretch/>
        </p:blipFill>
        <p:spPr>
          <a:xfrm>
            <a:off x="6539389" y="2095501"/>
            <a:ext cx="5652612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367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7">
            <a:extLst>
              <a:ext uri="{FF2B5EF4-FFF2-40B4-BE49-F238E27FC236}">
                <a16:creationId xmlns:a16="http://schemas.microsoft.com/office/drawing/2014/main" id="{E18302DE-8614-4757-B79C-C6EDD4AA90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54" r="454"/>
          <a:stretch/>
        </p:blipFill>
        <p:spPr>
          <a:xfrm>
            <a:off x="8625911" y="58056"/>
            <a:ext cx="3504203" cy="6738984"/>
          </a:xfrm>
          <a:prstGeom prst="rect">
            <a:avLst/>
          </a:prstGeom>
        </p:spPr>
      </p:pic>
      <p:sp>
        <p:nvSpPr>
          <p:cNvPr id="3" name="Podnadpis 2">
            <a:extLst>
              <a:ext uri="{FF2B5EF4-FFF2-40B4-BE49-F238E27FC236}">
                <a16:creationId xmlns:a16="http://schemas.microsoft.com/office/drawing/2014/main" id="{BBC984C7-14EF-4507-82FD-B6FCFB5D70B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38225" y="3331370"/>
            <a:ext cx="10515600" cy="1245812"/>
          </a:xfrm>
        </p:spPr>
        <p:txBody>
          <a:bodyPr>
            <a:normAutofit/>
          </a:bodyPr>
          <a:lstStyle>
            <a:lvl1pPr marL="0" indent="0" algn="l">
              <a:buNone/>
              <a:defRPr sz="3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podtitul – font 30 </a:t>
            </a:r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1186B0BA-5EE9-4809-B844-9D7F6C679E8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8225" y="1604378"/>
            <a:ext cx="10515600" cy="1325563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Název kapitoly – font 36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557BDFAF-2A38-4C4C-859C-8790CA6F86C5}"/>
              </a:ext>
            </a:extLst>
          </p:cNvPr>
          <p:cNvSpPr/>
          <p:nvPr userDrawn="1"/>
        </p:nvSpPr>
        <p:spPr>
          <a:xfrm>
            <a:off x="9402406" y="5575815"/>
            <a:ext cx="2789596" cy="94796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81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E2BEA10F-1E77-4336-B01F-F996C1F0004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51865" y="5889595"/>
            <a:ext cx="2090679" cy="32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441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7">
            <a:extLst>
              <a:ext uri="{FF2B5EF4-FFF2-40B4-BE49-F238E27FC236}">
                <a16:creationId xmlns:a16="http://schemas.microsoft.com/office/drawing/2014/main" id="{8D27C1FC-C48D-4B1C-85EA-52F763CC59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54" r="454"/>
          <a:stretch/>
        </p:blipFill>
        <p:spPr>
          <a:xfrm>
            <a:off x="8625911" y="58056"/>
            <a:ext cx="3504203" cy="6738984"/>
          </a:xfrm>
          <a:prstGeom prst="rect">
            <a:avLst/>
          </a:prstGeom>
        </p:spPr>
      </p:pic>
      <p:sp>
        <p:nvSpPr>
          <p:cNvPr id="3" name="Podnadpis 2">
            <a:extLst>
              <a:ext uri="{FF2B5EF4-FFF2-40B4-BE49-F238E27FC236}">
                <a16:creationId xmlns:a16="http://schemas.microsoft.com/office/drawing/2014/main" id="{BBC984C7-14EF-4507-82FD-B6FCFB5D70B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38225" y="3331370"/>
            <a:ext cx="7583809" cy="1245812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podtitul – font 24 </a:t>
            </a:r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1186B0BA-5EE9-4809-B844-9D7F6C679E8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8225" y="1604378"/>
            <a:ext cx="7583809" cy="1325563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Název podkapitoly – font 30</a:t>
            </a:r>
          </a:p>
        </p:txBody>
      </p:sp>
    </p:spTree>
    <p:extLst>
      <p:ext uri="{BB962C8B-B14F-4D97-AF65-F5344CB8AC3E}">
        <p14:creationId xmlns:p14="http://schemas.microsoft.com/office/powerpoint/2010/main" val="288896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ECB677-291F-4D37-A025-C233A80CC4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0000"/>
            <a:ext cx="10515600" cy="1177592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Nadpis – font 24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F40F2E0-DA89-45CD-94D8-FEA1D3959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7D20-495D-46EE-A011-9ADBD9738981}" type="datetimeFigureOut">
              <a:rPr lang="cs-CZ" smtClean="0"/>
              <a:t>15.10.2025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0C01F51-7257-4CC3-BE94-32926CFBE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4F0B295-9A20-4844-9F77-BB08F68E7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AF06-4F6D-43C5-AD58-22AF19871947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Grafický objekt 5">
            <a:extLst>
              <a:ext uri="{FF2B5EF4-FFF2-40B4-BE49-F238E27FC236}">
                <a16:creationId xmlns:a16="http://schemas.microsoft.com/office/drawing/2014/main" id="{455F8247-CEC1-4C2F-8818-722875C0A8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4345" y="6485338"/>
            <a:ext cx="1871224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563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42236A-CCDB-4A08-8240-A884B9B23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0000"/>
            <a:ext cx="10515600" cy="1177592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Nadpis – font 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EB5BC3-6EA8-49CF-9E66-22E360251BE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639885"/>
            <a:ext cx="10515600" cy="435133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cs-CZ" dirty="0"/>
              <a:t>Po kliknutí můžete upravovat styly textu v předloze. – font 22</a:t>
            </a:r>
          </a:p>
          <a:p>
            <a:pPr lvl="1"/>
            <a:r>
              <a:rPr lang="cs-CZ" dirty="0"/>
              <a:t>Druhá úroveň – font 20</a:t>
            </a:r>
          </a:p>
          <a:p>
            <a:pPr lvl="2"/>
            <a:r>
              <a:rPr lang="cs-CZ" dirty="0"/>
              <a:t>Třetí úroveň – font 18</a:t>
            </a:r>
          </a:p>
          <a:p>
            <a:pPr lvl="3"/>
            <a:r>
              <a:rPr lang="cs-CZ" dirty="0"/>
              <a:t>Čtvrtá úroveň – font 16</a:t>
            </a:r>
          </a:p>
          <a:p>
            <a:pPr lvl="4"/>
            <a:r>
              <a:rPr lang="cs-CZ" dirty="0"/>
              <a:t>Pátá úroveň – font 16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0BF1D7F-DF8B-46B4-90DD-A032C49AC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7D20-495D-46EE-A011-9ADBD9738981}" type="datetimeFigureOut">
              <a:rPr lang="cs-CZ" smtClean="0"/>
              <a:t>15.10.2025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306B12F3-1FB8-455A-9D25-7CD993FE4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2702001-17F8-4B70-B573-41500940D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AF06-4F6D-43C5-AD58-22AF19871947}" type="slidenum">
              <a:rPr lang="cs-CZ" smtClean="0"/>
              <a:t>‹#›</a:t>
            </a:fld>
            <a:endParaRPr lang="cs-CZ"/>
          </a:p>
        </p:txBody>
      </p:sp>
      <p:pic>
        <p:nvPicPr>
          <p:cNvPr id="13" name="Grafický objekt 5">
            <a:extLst>
              <a:ext uri="{FF2B5EF4-FFF2-40B4-BE49-F238E27FC236}">
                <a16:creationId xmlns:a16="http://schemas.microsoft.com/office/drawing/2014/main" id="{D34F770F-3AB1-453B-82D7-F4A67344E3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4345" y="6485338"/>
            <a:ext cx="1871224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370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FBAF92E-4474-4F19-BC77-E20342155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7D20-495D-46EE-A011-9ADBD9738981}" type="datetimeFigureOut">
              <a:rPr lang="cs-CZ" smtClean="0"/>
              <a:t>15.10.2025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D606125-824F-47B1-AEDA-228017D35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8DD8389-29D0-4922-8652-63AB73B62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AF06-4F6D-43C5-AD58-22AF19871947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Grafický objekt 5">
            <a:extLst>
              <a:ext uri="{FF2B5EF4-FFF2-40B4-BE49-F238E27FC236}">
                <a16:creationId xmlns:a16="http://schemas.microsoft.com/office/drawing/2014/main" id="{4BA28B08-BACB-4539-BECC-4E6BA25017E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4345" y="6485338"/>
            <a:ext cx="1871224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30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164194-6BAC-442C-BD25-3A70DC049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0A1C9FB-D5CB-4ECA-B18F-EBB83BB8F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B446B86-7B03-44B2-9C66-8759EB7CD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7D20-495D-46EE-A011-9ADBD9738981}" type="datetimeFigureOut">
              <a:rPr lang="cs-CZ" smtClean="0"/>
              <a:t>15.10.2025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0CBBB38-CFBF-4074-905D-2C012728B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0C4D6B-9C11-4A00-B4DF-67A9C53B6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AF06-4F6D-43C5-AD58-22AF19871947}" type="slidenum">
              <a:rPr lang="cs-CZ" smtClean="0"/>
              <a:t>‹#›</a:t>
            </a:fld>
            <a:endParaRPr lang="cs-CZ"/>
          </a:p>
        </p:txBody>
      </p:sp>
      <p:pic>
        <p:nvPicPr>
          <p:cNvPr id="9" name="Grafický objekt 5">
            <a:extLst>
              <a:ext uri="{FF2B5EF4-FFF2-40B4-BE49-F238E27FC236}">
                <a16:creationId xmlns:a16="http://schemas.microsoft.com/office/drawing/2014/main" id="{7CBE7D7F-6A57-4BD4-9E60-0920438556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4345" y="6485338"/>
            <a:ext cx="1871224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776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CB88F8-728A-4BE3-BEAA-A6D68BBB709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0000"/>
            <a:ext cx="10515600" cy="1177592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Nadpis – font 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B2115F-9E9B-4445-B215-01A549B204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82743"/>
            <a:ext cx="5181600" cy="451803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E9D7A13-3924-4FE8-B29F-6AE33F2221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82743"/>
            <a:ext cx="5181600" cy="451803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82C5E9F-69D3-4AE5-82BC-5C20276CA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7D20-495D-46EE-A011-9ADBD9738981}" type="datetimeFigureOut">
              <a:rPr lang="cs-CZ" smtClean="0"/>
              <a:t>15.10.2025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776AFAE-0938-4901-931E-6D8DE671F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DC9DD7F-8DCB-4DCA-A8FF-1C8AC004C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AF06-4F6D-43C5-AD58-22AF19871947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Grafický objekt 5">
            <a:extLst>
              <a:ext uri="{FF2B5EF4-FFF2-40B4-BE49-F238E27FC236}">
                <a16:creationId xmlns:a16="http://schemas.microsoft.com/office/drawing/2014/main" id="{A75E2788-72C3-491D-8973-906454614B0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4345" y="6485338"/>
            <a:ext cx="1871224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787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CB88F8-728A-4BE3-BEAA-A6D68BBB709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0000"/>
            <a:ext cx="10515600" cy="1177592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Nadpis – font 24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82C5E9F-69D3-4AE5-82BC-5C20276CA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7D20-495D-46EE-A011-9ADBD9738981}" type="datetimeFigureOut">
              <a:rPr lang="cs-CZ" smtClean="0"/>
              <a:t>15.10.2025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776AFAE-0938-4901-931E-6D8DE671F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DC9DD7F-8DCB-4DCA-A8FF-1C8AC004C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AF06-4F6D-43C5-AD58-22AF19871947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obrázku 9">
            <a:extLst>
              <a:ext uri="{FF2B5EF4-FFF2-40B4-BE49-F238E27FC236}">
                <a16:creationId xmlns:a16="http://schemas.microsoft.com/office/drawing/2014/main" id="{11FBF213-2F38-44F1-8C0F-C8D15070A00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8200" y="1684567"/>
            <a:ext cx="5181600" cy="4509063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4" name="Zástupný symbol obrázku 13">
            <a:extLst>
              <a:ext uri="{FF2B5EF4-FFF2-40B4-BE49-F238E27FC236}">
                <a16:creationId xmlns:a16="http://schemas.microsoft.com/office/drawing/2014/main" id="{60400D26-1B11-40CC-A03E-1833729FBC9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10300" y="1684567"/>
            <a:ext cx="5181600" cy="4509063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pic>
        <p:nvPicPr>
          <p:cNvPr id="12" name="Grafický objekt 5">
            <a:extLst>
              <a:ext uri="{FF2B5EF4-FFF2-40B4-BE49-F238E27FC236}">
                <a16:creationId xmlns:a16="http://schemas.microsoft.com/office/drawing/2014/main" id="{DDAA78A1-5271-4D43-ADD1-F1DAE5D9692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04345" y="6485338"/>
            <a:ext cx="1871224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164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7E151FB-9D22-4164-A7AF-44A065BFE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6884"/>
            <a:ext cx="10515600" cy="117759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A36E29C-5C9D-417B-A503-366EA8B97A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113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 – font 22</a:t>
            </a:r>
          </a:p>
          <a:p>
            <a:pPr lvl="1"/>
            <a:r>
              <a:rPr lang="cs-CZ" dirty="0"/>
              <a:t>Druhá úroveň - font 20</a:t>
            </a:r>
          </a:p>
          <a:p>
            <a:pPr lvl="2"/>
            <a:r>
              <a:rPr lang="cs-CZ" dirty="0"/>
              <a:t>Třetí úroveň – font 18</a:t>
            </a:r>
          </a:p>
          <a:p>
            <a:pPr lvl="3"/>
            <a:r>
              <a:rPr lang="cs-CZ" dirty="0"/>
              <a:t>Čtvrtá úroveň – font 16</a:t>
            </a:r>
          </a:p>
          <a:p>
            <a:pPr lvl="4"/>
            <a:r>
              <a:rPr lang="cs-CZ" dirty="0"/>
              <a:t>Pátá úroveň – font 16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56142A1-8C05-4666-8861-5E246B67BF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40473"/>
            <a:ext cx="1095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77D20-495D-46EE-A011-9ADBD9738981}" type="datetimeFigureOut">
              <a:rPr lang="cs-CZ" smtClean="0"/>
              <a:t>15.10.2025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66DB396-C8D4-4EFB-A2A6-2211D70D1D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5049" y="6340474"/>
            <a:ext cx="30575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0166BA0-CE33-446C-A340-02001B274C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57825" y="6340475"/>
            <a:ext cx="1095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9AF06-4F6D-43C5-AD58-22AF19871947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BBA6E784-F367-427E-AF43-0A8F8DCAE42C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0" y="1701398"/>
            <a:ext cx="385339" cy="3455204"/>
          </a:xfrm>
          <a:prstGeom prst="rect">
            <a:avLst/>
          </a:prstGeom>
          <a:effectLst>
            <a:outerShdw blurRad="50800" dist="12700" dir="2700000" algn="tl" rotWithShape="0">
              <a:prstClr val="black">
                <a:alpha val="3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30346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14" r:id="rId2"/>
    <p:sldLayoutId id="2147483718" r:id="rId3"/>
    <p:sldLayoutId id="2147483707" r:id="rId4"/>
    <p:sldLayoutId id="2147483703" r:id="rId5"/>
    <p:sldLayoutId id="2147483708" r:id="rId6"/>
    <p:sldLayoutId id="2147483704" r:id="rId7"/>
    <p:sldLayoutId id="2147483705" r:id="rId8"/>
    <p:sldLayoutId id="2147483717" r:id="rId9"/>
    <p:sldLayoutId id="2147483706" r:id="rId10"/>
    <p:sldLayoutId id="2147483709" r:id="rId11"/>
    <p:sldLayoutId id="2147483710" r:id="rId12"/>
    <p:sldLayoutId id="2147483716" r:id="rId13"/>
    <p:sldLayoutId id="2147483711" r:id="rId14"/>
    <p:sldLayoutId id="2147483712" r:id="rId15"/>
    <p:sldLayoutId id="2147483715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4156" userDrawn="1">
          <p15:clr>
            <a:srgbClr val="F26B43"/>
          </p15:clr>
        </p15:guide>
        <p15:guide id="4" orient="horz" pos="119" userDrawn="1">
          <p15:clr>
            <a:srgbClr val="F26B43"/>
          </p15:clr>
        </p15:guide>
        <p15:guide id="5" pos="257" userDrawn="1">
          <p15:clr>
            <a:srgbClr val="F26B43"/>
          </p15:clr>
        </p15:guide>
        <p15:guide id="6" pos="7559" userDrawn="1">
          <p15:clr>
            <a:srgbClr val="F26B43"/>
          </p15:clr>
        </p15:guide>
        <p15:guide id="7" orient="horz" pos="958" userDrawn="1">
          <p15:clr>
            <a:srgbClr val="F26B43"/>
          </p15:clr>
        </p15:guide>
        <p15:guide id="8" orient="horz" pos="107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5B3088CD-705E-4C2A-BB3A-098778C03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9170" y="1485624"/>
            <a:ext cx="9844645" cy="2290729"/>
          </a:xfrm>
        </p:spPr>
        <p:txBody>
          <a:bodyPr>
            <a:noAutofit/>
          </a:bodyPr>
          <a:lstStyle/>
          <a:p>
            <a:pPr algn="ctr"/>
            <a:br>
              <a:rPr lang="cs-CZ" sz="5000" dirty="0">
                <a:solidFill>
                  <a:srgbClr val="006889"/>
                </a:solidFill>
              </a:rPr>
            </a:br>
            <a:r>
              <a:rPr lang="cs-CZ" sz="5000" dirty="0">
                <a:solidFill>
                  <a:srgbClr val="006889"/>
                </a:solidFill>
              </a:rPr>
              <a:t>DIGITALIZACE A ENERGETIKA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79CF5B4-88BA-43B9-AB8F-9288551B45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38225" y="5196918"/>
            <a:ext cx="6505575" cy="666750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Ing. Iveta Doležalová</a:t>
            </a:r>
          </a:p>
          <a:p>
            <a:r>
              <a:rPr lang="cs-CZ" dirty="0"/>
              <a:t>15.10.2025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7514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6E75A-B285-D8B6-787D-EF8F10A95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88B535C6-C9BF-46E2-AC91-60C850ACD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558" y="278740"/>
            <a:ext cx="10972800" cy="1325563"/>
          </a:xfrm>
        </p:spPr>
        <p:txBody>
          <a:bodyPr>
            <a:normAutofit/>
          </a:bodyPr>
          <a:lstStyle/>
          <a:p>
            <a:r>
              <a:rPr lang="cs-CZ" sz="3200" cap="all" dirty="0">
                <a:solidFill>
                  <a:srgbClr val="006889"/>
                </a:solidFill>
              </a:rPr>
              <a:t>DISPEČERSKÉ ŘÍZENÍ PROVOZU</a:t>
            </a:r>
            <a:endParaRPr lang="cs-CZ" sz="3200" dirty="0">
              <a:solidFill>
                <a:srgbClr val="006889"/>
              </a:solidFill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52A93F1F-85F2-24D2-B12B-38F566DB1FEC}"/>
              </a:ext>
            </a:extLst>
          </p:cNvPr>
          <p:cNvSpPr/>
          <p:nvPr/>
        </p:nvSpPr>
        <p:spPr>
          <a:xfrm>
            <a:off x="656309" y="2124075"/>
            <a:ext cx="1105929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1400" dirty="0">
              <a:solidFill>
                <a:srgbClr val="111111"/>
              </a:solidFill>
              <a:latin typeface="Roboto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1400" b="1" dirty="0">
              <a:solidFill>
                <a:srgbClr val="111111"/>
              </a:solidFill>
              <a:latin typeface="Roboto"/>
            </a:endParaRPr>
          </a:p>
          <a:p>
            <a:pPr algn="ctr"/>
            <a:r>
              <a:rPr lang="cs-CZ" sz="4000" b="1" dirty="0">
                <a:solidFill>
                  <a:srgbClr val="FF0000"/>
                </a:solidFill>
                <a:latin typeface="+mj-lt"/>
              </a:rPr>
              <a:t>100 % VODÁRENSKÝCH OBJEKTŮ NAPOJENO NA DISPEČINK</a:t>
            </a:r>
          </a:p>
        </p:txBody>
      </p:sp>
    </p:spTree>
    <p:extLst>
      <p:ext uri="{BB962C8B-B14F-4D97-AF65-F5344CB8AC3E}">
        <p14:creationId xmlns:p14="http://schemas.microsoft.com/office/powerpoint/2010/main" val="1462157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699558" y="278740"/>
            <a:ext cx="11214536" cy="1325563"/>
          </a:xfrm>
        </p:spPr>
        <p:txBody>
          <a:bodyPr>
            <a:normAutofit/>
          </a:bodyPr>
          <a:lstStyle/>
          <a:p>
            <a:r>
              <a:rPr lang="cs-CZ" sz="3200" cap="all" dirty="0">
                <a:solidFill>
                  <a:srgbClr val="006889"/>
                </a:solidFill>
              </a:rPr>
              <a:t>Vyjádření z hlediska správce sítí (1 312)</a:t>
            </a:r>
            <a:endParaRPr lang="cs-CZ" sz="3200" dirty="0">
              <a:solidFill>
                <a:srgbClr val="006889"/>
              </a:solidFill>
            </a:endParaRPr>
          </a:p>
        </p:txBody>
      </p:sp>
      <p:graphicFrame>
        <p:nvGraphicFramePr>
          <p:cNvPr id="2" name="Graf 1">
            <a:extLst>
              <a:ext uri="{FF2B5EF4-FFF2-40B4-BE49-F238E27FC236}">
                <a16:creationId xmlns:a16="http://schemas.microsoft.com/office/drawing/2014/main" id="{8A04B2B1-C264-4B51-978A-DADE0BB19B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793436"/>
              </p:ext>
            </p:extLst>
          </p:nvPr>
        </p:nvGraphicFramePr>
        <p:xfrm>
          <a:off x="2049517" y="1030014"/>
          <a:ext cx="6989380" cy="5157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61719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699558" y="278740"/>
            <a:ext cx="10515600" cy="1325563"/>
          </a:xfrm>
        </p:spPr>
        <p:txBody>
          <a:bodyPr>
            <a:normAutofit/>
          </a:bodyPr>
          <a:lstStyle/>
          <a:p>
            <a:r>
              <a:rPr lang="cs-CZ" cap="all" dirty="0">
                <a:solidFill>
                  <a:srgbClr val="006889"/>
                </a:solidFill>
              </a:rPr>
              <a:t>instalace dálkových odečtů VDM</a:t>
            </a:r>
            <a:endParaRPr lang="cs-CZ" dirty="0">
              <a:solidFill>
                <a:srgbClr val="006889"/>
              </a:solidFill>
            </a:endParaRPr>
          </a:p>
        </p:txBody>
      </p:sp>
      <p:graphicFrame>
        <p:nvGraphicFramePr>
          <p:cNvPr id="2" name="Graf 1">
            <a:extLst>
              <a:ext uri="{FF2B5EF4-FFF2-40B4-BE49-F238E27FC236}">
                <a16:creationId xmlns:a16="http://schemas.microsoft.com/office/drawing/2014/main" id="{C8E698A1-0603-8E2C-8C02-7E8E376FB7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7439085"/>
              </p:ext>
            </p:extLst>
          </p:nvPr>
        </p:nvGraphicFramePr>
        <p:xfrm>
          <a:off x="788542" y="1152525"/>
          <a:ext cx="10173840" cy="4354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22369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699558" y="269216"/>
            <a:ext cx="11230891" cy="711860"/>
          </a:xfrm>
        </p:spPr>
        <p:txBody>
          <a:bodyPr>
            <a:normAutofit/>
          </a:bodyPr>
          <a:lstStyle/>
          <a:p>
            <a:r>
              <a:rPr lang="cs-CZ" sz="3200" cap="all" dirty="0">
                <a:solidFill>
                  <a:srgbClr val="006889"/>
                </a:solidFill>
              </a:rPr>
              <a:t>JAK JSOU DŮLEŽITÉ KONTAKTY (13 212 OM)</a:t>
            </a:r>
            <a:endParaRPr lang="cs-CZ" sz="2900" dirty="0">
              <a:solidFill>
                <a:srgbClr val="006889"/>
              </a:solidFill>
            </a:endParaRPr>
          </a:p>
        </p:txBody>
      </p:sp>
      <p:graphicFrame>
        <p:nvGraphicFramePr>
          <p:cNvPr id="2" name="Graf 1">
            <a:extLst>
              <a:ext uri="{FF2B5EF4-FFF2-40B4-BE49-F238E27FC236}">
                <a16:creationId xmlns:a16="http://schemas.microsoft.com/office/drawing/2014/main" id="{A7D1CD07-4D14-AEAF-07EA-135E645D0A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7651270"/>
              </p:ext>
            </p:extLst>
          </p:nvPr>
        </p:nvGraphicFramePr>
        <p:xfrm>
          <a:off x="6096000" y="1230936"/>
          <a:ext cx="4996392" cy="24339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ACF2A804-E141-A697-3243-230170B50C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9055515"/>
              </p:ext>
            </p:extLst>
          </p:nvPr>
        </p:nvGraphicFramePr>
        <p:xfrm>
          <a:off x="852361" y="1173786"/>
          <a:ext cx="4800599" cy="2491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33156588-964D-0814-A855-6465457480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7328487"/>
              </p:ext>
            </p:extLst>
          </p:nvPr>
        </p:nvGraphicFramePr>
        <p:xfrm>
          <a:off x="2381250" y="4128746"/>
          <a:ext cx="5286375" cy="2491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95021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699558" y="278740"/>
            <a:ext cx="10972800" cy="862237"/>
          </a:xfrm>
        </p:spPr>
        <p:txBody>
          <a:bodyPr>
            <a:normAutofit/>
          </a:bodyPr>
          <a:lstStyle/>
          <a:p>
            <a:r>
              <a:rPr lang="cs-CZ" sz="3200" cap="all" dirty="0">
                <a:solidFill>
                  <a:srgbClr val="006889"/>
                </a:solidFill>
              </a:rPr>
              <a:t>ROZVOJ ELEKTROMOBILITY</a:t>
            </a:r>
            <a:endParaRPr lang="cs-CZ" sz="3200" dirty="0">
              <a:solidFill>
                <a:srgbClr val="006889"/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7849274" y="2077630"/>
            <a:ext cx="399746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cs-CZ" sz="2000" b="1" dirty="0">
                <a:solidFill>
                  <a:srgbClr val="006889"/>
                </a:solidFill>
                <a:latin typeface="+mj-lt"/>
              </a:rPr>
              <a:t>Instalace FVE v roce 2027</a:t>
            </a:r>
          </a:p>
          <a:p>
            <a:pPr indent="-285750">
              <a:spcBef>
                <a:spcPts val="1200"/>
              </a:spcBef>
              <a:buFontTx/>
              <a:buChar char="-"/>
            </a:pPr>
            <a:r>
              <a:rPr lang="cs-CZ" sz="2000" dirty="0">
                <a:solidFill>
                  <a:srgbClr val="111111"/>
                </a:solidFill>
                <a:latin typeface="+mj-lt"/>
              </a:rPr>
              <a:t>Středisko Týniště</a:t>
            </a:r>
          </a:p>
          <a:p>
            <a:pPr indent="-285750">
              <a:spcBef>
                <a:spcPts val="1200"/>
              </a:spcBef>
              <a:buFontTx/>
              <a:buChar char="-"/>
            </a:pPr>
            <a:r>
              <a:rPr lang="cs-CZ" sz="2000" dirty="0">
                <a:solidFill>
                  <a:srgbClr val="111111"/>
                </a:solidFill>
                <a:latin typeface="+mj-lt"/>
              </a:rPr>
              <a:t>Středisko Dobruška</a:t>
            </a:r>
          </a:p>
          <a:p>
            <a:pPr indent="-285750">
              <a:spcBef>
                <a:spcPts val="1200"/>
              </a:spcBef>
              <a:buFontTx/>
              <a:buChar char="-"/>
            </a:pPr>
            <a:r>
              <a:rPr lang="cs-CZ" sz="2000" dirty="0">
                <a:solidFill>
                  <a:srgbClr val="111111"/>
                </a:solidFill>
                <a:latin typeface="+mj-lt"/>
              </a:rPr>
              <a:t>Středisko Solnice</a:t>
            </a:r>
          </a:p>
          <a:p>
            <a:pPr indent="-285750">
              <a:spcBef>
                <a:spcPts val="1200"/>
              </a:spcBef>
              <a:buFontTx/>
              <a:buChar char="-"/>
            </a:pPr>
            <a:r>
              <a:rPr lang="cs-CZ" sz="2000" dirty="0">
                <a:solidFill>
                  <a:srgbClr val="111111"/>
                </a:solidFill>
                <a:latin typeface="+mj-lt"/>
              </a:rPr>
              <a:t>Středisko Kostelec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1400" b="1" dirty="0">
              <a:solidFill>
                <a:srgbClr val="111111"/>
              </a:solidFill>
              <a:latin typeface="Roboto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1400" b="1" dirty="0">
              <a:solidFill>
                <a:srgbClr val="111111"/>
              </a:solidFill>
              <a:latin typeface="+mj-lt"/>
            </a:endParaRP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2EFEF5BA-CC10-1BA9-E3FA-B7582CC73D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5227720"/>
              </p:ext>
            </p:extLst>
          </p:nvPr>
        </p:nvGraphicFramePr>
        <p:xfrm>
          <a:off x="699558" y="1140977"/>
          <a:ext cx="6915047" cy="4402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4087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052740" y="2523616"/>
            <a:ext cx="10515600" cy="1325563"/>
          </a:xfrm>
        </p:spPr>
        <p:txBody>
          <a:bodyPr/>
          <a:lstStyle/>
          <a:p>
            <a:pPr algn="ctr"/>
            <a:r>
              <a:rPr lang="cs-CZ" dirty="0">
                <a:solidFill>
                  <a:srgbClr val="006889"/>
                </a:solidFill>
              </a:rPr>
              <a:t>DĚKUJI ZA POZORNOST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4598047"/>
      </p:ext>
    </p:extLst>
  </p:cSld>
  <p:clrMapOvr>
    <a:masterClrMapping/>
  </p:clrMapOvr>
</p:sld>
</file>

<file path=ppt/theme/theme1.xml><?xml version="1.0" encoding="utf-8"?>
<a:theme xmlns:a="http://schemas.openxmlformats.org/drawingml/2006/main" name="1_Vlastní návrh">
  <a:themeElements>
    <a:clrScheme name="Naše barvy">
      <a:dk1>
        <a:sysClr val="windowText" lastClr="000000"/>
      </a:dk1>
      <a:lt1>
        <a:srgbClr val="FFFFFF"/>
      </a:lt1>
      <a:dk2>
        <a:srgbClr val="003E55"/>
      </a:dk2>
      <a:lt2>
        <a:srgbClr val="E7E6E6"/>
      </a:lt2>
      <a:accent1>
        <a:srgbClr val="4CA9C1"/>
      </a:accent1>
      <a:accent2>
        <a:srgbClr val="E7C03A"/>
      </a:accent2>
      <a:accent3>
        <a:srgbClr val="858788"/>
      </a:accent3>
      <a:accent4>
        <a:srgbClr val="005472"/>
      </a:accent4>
      <a:accent5>
        <a:srgbClr val="E2001A"/>
      </a:accent5>
      <a:accent6>
        <a:srgbClr val="003E55"/>
      </a:accent6>
      <a:hlink>
        <a:srgbClr val="0563C1"/>
      </a:hlink>
      <a:folHlink>
        <a:srgbClr val="954F72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6.potx" id="{B7C0C37A-5AB1-4A78-BA14-BCEB047366E9}" vid="{33F7F1DB-0EBF-40BB-B49C-2099CA0423D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AQS_prezentace-voda_09-2021</Template>
  <TotalTime>9182</TotalTime>
  <Words>84</Words>
  <Application>Microsoft Office PowerPoint</Application>
  <PresentationFormat>Širokoúhlá obrazovka</PresentationFormat>
  <Paragraphs>24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Arial</vt:lpstr>
      <vt:lpstr>Calibri</vt:lpstr>
      <vt:lpstr>Roboto</vt:lpstr>
      <vt:lpstr>Verdana</vt:lpstr>
      <vt:lpstr>Wingdings</vt:lpstr>
      <vt:lpstr>1_Vlastní návrh</vt:lpstr>
      <vt:lpstr> DIGITALIZACE A ENERGETIKA</vt:lpstr>
      <vt:lpstr>DISPEČERSKÉ ŘÍZENÍ PROVOZU</vt:lpstr>
      <vt:lpstr>Vyjádření z hlediska správce sítí (1 312)</vt:lpstr>
      <vt:lpstr>instalace dálkových odečtů VDM</vt:lpstr>
      <vt:lpstr>JAK JSOU DŮLEŽITÉ KONTAKTY (13 212 OM)</vt:lpstr>
      <vt:lpstr>ROZVOJ ELEKTROMOBILITY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Doležalová Iveta</dc:creator>
  <cp:lastModifiedBy>Doležalová Iveta</cp:lastModifiedBy>
  <cp:revision>85</cp:revision>
  <cp:lastPrinted>2025-10-15T09:22:02Z</cp:lastPrinted>
  <dcterms:created xsi:type="dcterms:W3CDTF">2023-10-17T08:18:45Z</dcterms:created>
  <dcterms:modified xsi:type="dcterms:W3CDTF">2025-10-15T09:22:44Z</dcterms:modified>
</cp:coreProperties>
</file>